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9" r:id="rId7"/>
    <p:sldId id="270" r:id="rId8"/>
    <p:sldId id="257" r:id="rId9"/>
    <p:sldId id="261" r:id="rId10"/>
    <p:sldId id="267" r:id="rId11"/>
    <p:sldId id="271" r:id="rId12"/>
    <p:sldId id="268" r:id="rId13"/>
    <p:sldId id="272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A71A3E-03F7-4849-8F6B-1F2797364823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15856C-C9DF-406B-82E4-69F3AE733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cpp.by/" TargetMode="External"/><Relationship Id="rId3" Type="http://schemas.openxmlformats.org/officeDocument/2006/relationships/hyperlink" Target="https://www.adu.by/ru/ucheniky/shkola-aktivnogo-grazhdanina.html" TargetMode="External"/><Relationship Id="rId7" Type="http://schemas.openxmlformats.org/officeDocument/2006/relationships/hyperlink" Target="http://kids.pomogut.by/" TargetMode="External"/><Relationship Id="rId2" Type="http://schemas.openxmlformats.org/officeDocument/2006/relationships/hyperlink" Target="https://adu.by/ru/uchitelyu/aktualnye-praktiki-i-tekhnologii-vospitaniy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mogut.by/" TargetMode="External"/><Relationship Id="rId5" Type="http://schemas.openxmlformats.org/officeDocument/2006/relationships/hyperlink" Target="http://www.mir.pravo.by/" TargetMode="External"/><Relationship Id="rId4" Type="http://schemas.openxmlformats.org/officeDocument/2006/relationships/hyperlink" Target="https://www.adu.by/ru/ucheniky/shkola-aktivnogo-grazhdanina/241-ucheniku/shkola-aktivnogo-grazhdanina/2439-luchshaya-shkola-aktivnogo-grazhdanin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oduniversitet.bspu.by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homepage/obrazovatelnyj-protsess-2021-2022-uchebnyj-god/sotsial-no-pedagogicheskaya-i-psikhologicheskaya-sluzhba-uchrezhdeniya-obrazovaniya-2021-2022.html" TargetMode="External"/><Relationship Id="rId2" Type="http://schemas.openxmlformats.org/officeDocument/2006/relationships/hyperlink" Target="http://adu.by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40829C7E19BE5D5A23B3CFE70A6C4547B6CEA521A8CB7C8367B7460B01F0E829DCFC0715C405B946207B496EK6N" TargetMode="External"/><Relationship Id="rId2" Type="http://schemas.openxmlformats.org/officeDocument/2006/relationships/hyperlink" Target="https://edu.gov.by/sistema-obrazovaniya/glavnoe-upravlenie-vospitatelnoy-raboty-i-molodezhnoy-politiki/upravlenie-raboty/normativnye-pravovye-akty/%D0%9F%D0%BE%D1%81%D1%82%D0%B0%D0%BD%D0%BE%D0%B2%D0%BB%D0%B5%D0%BD%D0%B8%D0%B5%20%E2%84%96312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6D40829C7E19BE5D5A23B3CFE70A6C4547B6CEA521A1CC7D806FBB1B0109A9E42BDBF35802C34CB547207A4BE36DK9N" TargetMode="External"/><Relationship Id="rId4" Type="http://schemas.openxmlformats.org/officeDocument/2006/relationships/hyperlink" Target="consultantplus://offline/ref=6D40829C7E19BE5D5A23B3CFE70A6C4547B6CEA521A1CF728366BB1B0109A9E42BDBF35802C34CB547207A4BE56DK4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images/2021/03/programma-vospitaniya-2021-2025.pdf" TargetMode="External"/><Relationship Id="rId2" Type="http://schemas.openxmlformats.org/officeDocument/2006/relationships/hyperlink" Target="https://edu.gov.by/sistema-obrazovaniya/glavnoe-upravlenie-vospitatelnoy-raboty-i-molodezhnoy-politiki/upravlenie-raboty/normativnye-pravovye-akty/%D0%9F%D0%BE%D1%81%D1%82%D0%B0%D0%BD%D0%BE%D0%B2%D0%BB%D0%B5%D0%BD%D0%B8%D0%B5%20%E2%84%96312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iro.by/1483-metodicheskaya-pomosch.html" TargetMode="External"/><Relationship Id="rId7" Type="http://schemas.openxmlformats.org/officeDocument/2006/relationships/hyperlink" Target="https://patriot.rcek.by/" TargetMode="External"/><Relationship Id="rId2" Type="http://schemas.openxmlformats.org/officeDocument/2006/relationships/hyperlink" Target="http://groiro.by/3441-prodolzhaet-rabotu-oblastnoy-konsultpunkt-po-problemam-vospitaniya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hechettt.wixsite.com/centr" TargetMode="External"/><Relationship Id="rId5" Type="http://schemas.openxmlformats.org/officeDocument/2006/relationships/hyperlink" Target="http://www.sch1.lida.by/index.php?option=com_content&amp;view=section&amp;layout=blog&amp;id=10&amp;Itemid=84" TargetMode="External"/><Relationship Id="rId4" Type="http://schemas.openxmlformats.org/officeDocument/2006/relationships/hyperlink" Target="https://sites.google.com/view/rodit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681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Методист  ГУ «Учебно-методический кабинет Ленинского района г. Гродно»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Метельская</a:t>
            </a:r>
            <a:r>
              <a:rPr lang="ru-RU" smtClean="0">
                <a:solidFill>
                  <a:srgbClr val="FFC000"/>
                </a:solidFill>
              </a:rPr>
              <a:t> Н.Н.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22030" y="3933056"/>
            <a:ext cx="8229600" cy="216024"/>
          </a:xfrm>
        </p:spPr>
        <p:txBody>
          <a:bodyPr>
            <a:no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692696"/>
            <a:ext cx="8112078" cy="3312368"/>
          </a:xfrm>
          <a:prstGeom prst="rect">
            <a:avLst/>
          </a:prstGeom>
        </p:spPr>
        <p:txBody>
          <a:bodyPr vert="horz" lIns="45720" tIns="0" rIns="45720" bIns="0" anchor="b">
            <a:normAutofit fontScale="2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7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Инструктивно-методическое совещание для педагогов, выполняющих функцию классного руководителя,</a:t>
            </a:r>
            <a:b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«Особенности организации социальной, воспитательной и идеологической работы в учреждениях общего среднего образования </a:t>
            </a:r>
            <a:b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2021/2022 учебном году» </a:t>
            </a:r>
            <a:b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Вкладка на сайте </a:t>
            </a:r>
            <a:r>
              <a:rPr lang="en-US" dirty="0" err="1" smtClean="0"/>
              <a:t>adu.by</a:t>
            </a:r>
            <a:r>
              <a:rPr lang="en-US" dirty="0" smtClean="0"/>
              <a:t> </a:t>
            </a:r>
            <a:r>
              <a:rPr lang="ru-RU" dirty="0" smtClean="0"/>
              <a:t>«Актуальные практики и технологии воспитания», в которой представлен лучший опыт в области организации воспитательной работы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2"/>
              </a:rPr>
              <a:t>https://adu.by/ru/uchitelyu/aktualnye-praktiki-i-tekhnologii-vospitaniya.html</a:t>
            </a:r>
            <a:r>
              <a:rPr lang="en-US" i="1" u="sng" dirty="0" smtClean="0"/>
              <a:t>)</a:t>
            </a:r>
            <a:r>
              <a:rPr lang="ru-RU" i="1" u="sng" dirty="0" smtClean="0"/>
              <a:t> .  </a:t>
            </a:r>
            <a:r>
              <a:rPr lang="ru-RU" dirty="0" smtClean="0"/>
              <a:t>Ссылки на аннотированные каталоги материалов, представленных на ХIХ Республиканской выставке научно-методической литературы, педагогического опыта и творчества учащейся молодежи, посвященной Году народного единства, которая состоялась в апреле 2021 года. Материалы доступны для ознакомления и скачивания. </a:t>
            </a:r>
          </a:p>
          <a:p>
            <a:r>
              <a:rPr lang="ru-RU" dirty="0" smtClean="0"/>
              <a:t>6. Информация о проекте «ШАГ» и материалы по его реализации можно найти на национальном образовательном портале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3"/>
              </a:rPr>
              <a:t>https://www.adu.by/ru/ucheniky/shkola-aktivnogo-grazhdanina.html</a:t>
            </a:r>
            <a:r>
              <a:rPr lang="ru-RU" i="1" dirty="0" smtClean="0"/>
              <a:t>). </a:t>
            </a:r>
            <a:endParaRPr lang="ru-RU" dirty="0" smtClean="0"/>
          </a:p>
          <a:p>
            <a:r>
              <a:rPr lang="ru-RU" dirty="0" smtClean="0"/>
              <a:t>Лучший опыт реализации проекта «ШАГ» в учреждениях образования размещен в рубрике «Лучшая Школа Активного Гражданина»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4"/>
              </a:rPr>
              <a:t>https://www.adu.by/ru/ucheniky/shkola-aktivnogo-grazhdanina/241-ucheniku/shkola-aktivnogo-grazhdanina/2439-luchshaya-shkola-aktivnogo-grazhdanina.html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7. </a:t>
            </a:r>
            <a:r>
              <a:rPr lang="ru-RU" dirty="0" smtClean="0"/>
              <a:t>обновленный Детский правовой сайт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5"/>
              </a:rPr>
              <a:t>http://www.mir.pravo.by</a:t>
            </a:r>
            <a:r>
              <a:rPr lang="ru-RU" i="1" dirty="0" smtClean="0"/>
              <a:t>)</a:t>
            </a:r>
            <a:r>
              <a:rPr lang="ru-RU" dirty="0" smtClean="0"/>
              <a:t>,  являющийся важным информационном ресурсом; сайт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6"/>
              </a:rPr>
              <a:t>http://pomogut.by</a:t>
            </a:r>
            <a:r>
              <a:rPr lang="ru-RU" dirty="0" smtClean="0"/>
              <a:t>), оказывающий информационную помощь людям в трудной жизненной ситуации, сайт </a:t>
            </a:r>
            <a:r>
              <a:rPr lang="ru-RU" i="1" dirty="0" smtClean="0"/>
              <a:t>(</a:t>
            </a:r>
            <a:r>
              <a:rPr lang="ru-RU" i="1" u="sng" dirty="0" smtClean="0">
                <a:hlinkClick r:id="rId7"/>
              </a:rPr>
              <a:t>http://kids.pomogut.by</a:t>
            </a:r>
            <a:r>
              <a:rPr lang="ru-RU" i="1" dirty="0" smtClean="0"/>
              <a:t>)</a:t>
            </a:r>
            <a:r>
              <a:rPr lang="ru-RU" dirty="0" smtClean="0"/>
              <a:t>, созданный для защиты детей от </a:t>
            </a:r>
            <a:r>
              <a:rPr lang="ru-RU" dirty="0" err="1" smtClean="0"/>
              <a:t>буллинга</a:t>
            </a:r>
            <a:r>
              <a:rPr lang="ru-RU" dirty="0" smtClean="0"/>
              <a:t>, </a:t>
            </a:r>
            <a:r>
              <a:rPr lang="ru-RU" dirty="0" err="1" smtClean="0"/>
              <a:t>груминга</a:t>
            </a:r>
            <a:r>
              <a:rPr lang="ru-RU" dirty="0" smtClean="0"/>
              <a:t>, педофилии и распространения наркотиков посредством сети Интернет</a:t>
            </a:r>
          </a:p>
          <a:p>
            <a:r>
              <a:rPr lang="ru-RU" dirty="0" smtClean="0"/>
              <a:t>8. Материалы сайта Республиканского центра психологической помощи по проведению профилактических мероприятий и оказанию содействия и помощи в разрешении сложных случаев   </a:t>
            </a:r>
            <a:r>
              <a:rPr lang="en-US" dirty="0" smtClean="0">
                <a:hlinkClick r:id="rId8"/>
              </a:rPr>
              <a:t>http://rcpp.by/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1958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Некоторые аспекты организации деятельности классного руководителя: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0688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Организация работы классного руководителя регламентируется инструктивно-методическим письмом об организации классного руководства и работы куратора учебной группы в учреждениях образования (Сборник нормативных документов Министерства образования Республики Беларусь, № 24, 2012).</a:t>
            </a:r>
          </a:p>
          <a:p>
            <a:r>
              <a:rPr lang="ru-RU" sz="2400" dirty="0" smtClean="0"/>
              <a:t>Учитель , выполняющий функцию классного руководителя,  согласно 164 Постановлению ведет следующие документы:</a:t>
            </a:r>
          </a:p>
          <a:p>
            <a:r>
              <a:rPr lang="ru-RU" sz="2400" dirty="0" smtClean="0"/>
              <a:t>классный журнал, планирование воспитательной работы (на полугодие), СПХ,</a:t>
            </a:r>
          </a:p>
          <a:p>
            <a:r>
              <a:rPr lang="ru-RU" sz="2400" dirty="0" smtClean="0"/>
              <a:t>личное дело, дневники учащихся.</a:t>
            </a:r>
          </a:p>
          <a:p>
            <a:r>
              <a:rPr lang="ru-RU" sz="2400" dirty="0" smtClean="0"/>
              <a:t>Классный руководитель при посещении семей не пишет </a:t>
            </a:r>
            <a:r>
              <a:rPr lang="ru-RU" sz="2400" b="1" dirty="0" smtClean="0">
                <a:solidFill>
                  <a:schemeClr val="bg1"/>
                </a:solidFill>
              </a:rPr>
              <a:t>никакой информации, только запись в журнале.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ДОРОЖНЫЕ КАРТЫ ведем только на учащихся, которые относятся к отдельным категориям (СОП, ИПР, Опека, НГЗ).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80728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Классные и информационные часы должны проводится регулярно, еженедельно с соответствующей записью в классном журнале.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>Классному руководителю необходимо уделять внимание внеурочной занятости учащихся.</a:t>
            </a:r>
            <a:br>
              <a:rPr lang="ru-RU" dirty="0" smtClean="0"/>
            </a:br>
            <a:r>
              <a:rPr lang="ru-RU" dirty="0" smtClean="0"/>
              <a:t>С целью совершенствования внеурочной занятости учащихся предлагается распространять среди родителей посредством </a:t>
            </a:r>
            <a:r>
              <a:rPr lang="ru-RU" dirty="0" err="1" smtClean="0"/>
              <a:t>мессенджеров</a:t>
            </a:r>
            <a:r>
              <a:rPr lang="ru-RU" dirty="0" smtClean="0"/>
              <a:t> информацию об объединениях по интересам, секциях, творческих конкурсах, проводимых в учреждении образования, в районе (информацию можно получить у администрации, либо ознакомившись с ежемесячным районным планом, ежегодным межведомственным комплексным планом по организации занятости несовершеннолетних в шестой школьный день учащихся Ленинского района г. Гродно)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Организационно-воспитательная работа, проводимая классным руководителем в классе, осуществляется за пределами времени, отводимого на проведение учебных занятий, в соответствии с планом идеологической и воспитательной работы классного руководителя на четверть или полугодие </a:t>
            </a:r>
            <a:r>
              <a:rPr lang="ru-RU" b="1" dirty="0" smtClean="0"/>
              <a:t>(включая работу на каникулах, в шестой школьный день)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Особое внимание уделить организации работы с родителями.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43840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2021/2022 учебном году будет продолжена реализация проекта «Родительский университет». На сайте факультета социально-педагогических технологий Учреждения образования «Белорусский государственный педагогический университет имени Максима Танка» при поддержке Министерства образования создана </a:t>
            </a:r>
            <a:r>
              <a:rPr lang="ru-RU" b="1" dirty="0" err="1" smtClean="0"/>
              <a:t>онлайн-платформа</a:t>
            </a:r>
            <a:r>
              <a:rPr lang="ru-RU" b="1" dirty="0" smtClean="0"/>
              <a:t> «Родительский </a:t>
            </a:r>
            <a:r>
              <a:rPr lang="ru-RU" b="1" dirty="0" smtClean="0"/>
              <a:t>университет» </a:t>
            </a:r>
            <a:r>
              <a:rPr lang="en-US" b="1" dirty="0" smtClean="0">
                <a:hlinkClick r:id="rId2"/>
              </a:rPr>
              <a:t>https://roduniversitet.bspu.by</a:t>
            </a:r>
            <a:r>
              <a:rPr lang="en-US" b="1" dirty="0" smtClean="0">
                <a:hlinkClick r:id="rId2"/>
              </a:rPr>
              <a:t>/</a:t>
            </a:r>
            <a:r>
              <a:rPr lang="ru-RU" b="1" dirty="0" smtClean="0"/>
              <a:t>.  </a:t>
            </a:r>
            <a:endParaRPr lang="ru-RU" b="1" smtClean="0"/>
          </a:p>
          <a:p>
            <a:r>
              <a:rPr lang="ru-RU" smtClean="0"/>
              <a:t>В </a:t>
            </a:r>
            <a:r>
              <a:rPr lang="ru-RU" dirty="0" smtClean="0"/>
              <a:t>помощь педагогам, родителям  здесь представлены результаты социологических исследований, материалы по семейной педагогике, лучший опыт воспитания детей, видеосюжеты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5365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7466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Особое внимание при организации воспитательной и идеологической работы в учреждениях общего среднего образования в 2021/2022 учебном году необходимо уделить идеологическому, гражданскому и патриотическому воспитанию, воспитанию информационной культуры обучающихся, организации и проведению мероприятий в рамках Года народного единства. При планировании воспитательной работы в учреждениях образования необходимо опираться на календарь государственных праздников, праздничных дней, памятных и праздничных дат (</a:t>
            </a:r>
            <a:r>
              <a:rPr lang="ru-RU" sz="2400" i="1" dirty="0" smtClean="0">
                <a:solidFill>
                  <a:schemeClr val="bg1"/>
                </a:solidFill>
                <a:latin typeface="+mn-lt"/>
              </a:rPr>
              <a:t>приложение 1 к инструктивно-методическому письму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)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Актуальные направления социальной воспитательной и идеологической работы в 2021/2022 учебном году:</a:t>
            </a:r>
            <a:endParaRPr lang="ru-RU" sz="2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4153169"/>
            <a:ext cx="12587870" cy="951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5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Идеологическое, гражданское и патриотическое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Воспитание информационной культуры.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Духовно-нравственное воспитание. Поликультурное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Экологическое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Воспитание культуры безопасной жизнедеятельности 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здорового образа жизни.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Правовое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Взаимодействие учреждений общего среднего образования с семьей.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Экономическое, трудовое и профессиональное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Эстетическое воспитание.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Актуальные аспекты обеспечения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социально-педагогической поддержки обучающихся 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оказания им психологической помощи.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/>
            </a:r>
            <a:br>
              <a:rPr lang="be-BY" sz="2800" dirty="0" smtClean="0"/>
            </a:br>
            <a:r>
              <a:rPr lang="be-BY" sz="2800" dirty="0" smtClean="0"/>
              <a:t>Перечень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be-BY" sz="2800" dirty="0" smtClean="0"/>
              <a:t>н</a:t>
            </a:r>
            <a:r>
              <a:rPr lang="ru-RU" sz="2800" dirty="0" err="1" smtClean="0"/>
              <a:t>ормативн</a:t>
            </a:r>
            <a:r>
              <a:rPr lang="be-BY" sz="2800" dirty="0" smtClean="0"/>
              <a:t>ых </a:t>
            </a:r>
            <a:r>
              <a:rPr lang="ru-RU" sz="2800" dirty="0" err="1" smtClean="0"/>
              <a:t>правов</a:t>
            </a:r>
            <a:r>
              <a:rPr lang="be-BY" sz="2800" dirty="0" smtClean="0"/>
              <a:t>ых актов </a:t>
            </a:r>
            <a:r>
              <a:rPr lang="ru-RU" sz="2800" dirty="0" smtClean="0"/>
              <a:t>и информационно-</a:t>
            </a:r>
            <a:r>
              <a:rPr lang="be-BY" sz="2800" dirty="0" smtClean="0"/>
              <a:t>аналитических</a:t>
            </a:r>
            <a:r>
              <a:rPr lang="ru-RU" sz="2800" dirty="0" smtClean="0"/>
              <a:t> материалов по актуальным направлениям воспитательной и идеологической работы в учреждениях общего среднего образования размещен в ИМП на 2021/2021 учебный год (Приложение 1)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Основные документы, которыми необходимо владеть классному руководителю: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be-BY" sz="1600" dirty="0" smtClean="0">
                <a:solidFill>
                  <a:schemeClr val="tx1"/>
                </a:solidFill>
              </a:rPr>
              <a:t> Кодекс Республики Беларусь</a:t>
            </a:r>
            <a:r>
              <a:rPr lang="be-BY" sz="1600" i="1" dirty="0" smtClean="0">
                <a:solidFill>
                  <a:schemeClr val="tx1"/>
                </a:solidFill>
              </a:rPr>
              <a:t> об образовании</a:t>
            </a:r>
            <a:r>
              <a:rPr lang="be-BY" sz="1600" dirty="0" smtClean="0">
                <a:solidFill>
                  <a:schemeClr val="tx1"/>
                </a:solidFill>
              </a:rPr>
              <a:t> от 13.01.2011.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Закон Республики Беларусь</a:t>
            </a:r>
            <a:r>
              <a:rPr lang="ru-RU" sz="1600" i="1" dirty="0" smtClean="0">
                <a:solidFill>
                  <a:schemeClr val="tx1"/>
                </a:solidFill>
              </a:rPr>
              <a:t> «О правах ребенка»</a:t>
            </a:r>
            <a:r>
              <a:rPr lang="ru-RU" sz="1600" dirty="0" smtClean="0">
                <a:solidFill>
                  <a:schemeClr val="tx1"/>
                </a:solidFill>
              </a:rPr>
              <a:t> от 19.11.1993 № 2570-XII.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1. Методическими рекомендациями по организации индивидуальной профилактической работы с обучающимися в учреждениях образования (письмо Министерства образования Республики Беларусь от 20.07.2018 № 05-01-21/6205/</a:t>
            </a:r>
            <a:r>
              <a:rPr lang="ru-RU" sz="1600" dirty="0" err="1" smtClean="0">
                <a:solidFill>
                  <a:schemeClr val="tx1"/>
                </a:solidFill>
              </a:rPr>
              <a:t>дс</a:t>
            </a:r>
            <a:r>
              <a:rPr lang="ru-RU" sz="1600" dirty="0" smtClean="0">
                <a:solidFill>
                  <a:schemeClr val="tx1"/>
                </a:solidFill>
              </a:rPr>
              <a:t>)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2. Алгоритмом информирования педагогическими работниками родителей, опекунов, попечителей обучающихся и (или) сотрудников органов внутренних дел о наличии признаков насилия в отношении несовершеннолетних </a:t>
            </a:r>
            <a:r>
              <a:rPr lang="ru-RU" sz="1600" i="1" dirty="0" smtClean="0">
                <a:solidFill>
                  <a:schemeClr val="tx1"/>
                </a:solidFill>
              </a:rPr>
              <a:t>(</a:t>
            </a:r>
            <a:r>
              <a:rPr lang="ru-RU" sz="1600" i="1" u="sng" dirty="0" smtClean="0">
                <a:solidFill>
                  <a:schemeClr val="tx1"/>
                </a:solidFill>
                <a:hlinkClick r:id="rId2"/>
              </a:rPr>
              <a:t>http://adu.by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u="sng" dirty="0" smtClean="0">
                <a:solidFill>
                  <a:schemeClr val="tx1"/>
                </a:solidFill>
              </a:rPr>
              <a:t>/ Главная / Образовательный процесс. 2021/2022 учебный год / </a:t>
            </a:r>
            <a:r>
              <a:rPr lang="ru-RU" sz="1600" i="1" u="sng" dirty="0" smtClean="0">
                <a:solidFill>
                  <a:schemeClr val="tx1"/>
                </a:solidFill>
                <a:hlinkClick r:id="rId3"/>
              </a:rPr>
              <a:t>Социально-педагогическая и психологическая служба учреждения образования</a:t>
            </a:r>
            <a:r>
              <a:rPr lang="ru-RU" sz="1600" i="1" u="sng" dirty="0" smtClean="0">
                <a:solidFill>
                  <a:schemeClr val="tx1"/>
                </a:solidFill>
              </a:rPr>
              <a:t>) </a:t>
            </a:r>
            <a:br>
              <a:rPr lang="ru-RU" sz="1600" i="1" u="sng" dirty="0" smtClean="0">
                <a:solidFill>
                  <a:schemeClr val="tx1"/>
                </a:solidFill>
              </a:rPr>
            </a:br>
            <a:r>
              <a:rPr lang="ru-RU" sz="1600" i="1" u="sng" dirty="0" smtClean="0">
                <a:solidFill>
                  <a:schemeClr val="tx1"/>
                </a:solidFill>
              </a:rPr>
              <a:t>3. </a:t>
            </a:r>
            <a:r>
              <a:rPr lang="ru-RU" sz="1600" dirty="0" smtClean="0">
                <a:solidFill>
                  <a:schemeClr val="tx1"/>
                </a:solidFill>
              </a:rPr>
              <a:t> Закон Республики Беларусь от 09.01.2017 № 18-З </a:t>
            </a:r>
            <a:r>
              <a:rPr lang="ru-RU" sz="1600" i="1" dirty="0" smtClean="0">
                <a:solidFill>
                  <a:schemeClr val="tx1"/>
                </a:solidFill>
              </a:rPr>
              <a:t>О внесении дополнений и изменений в Закон Республики Беларусь «Об основах системы профилактики безнадзорности и правонарушений несовершеннолетних»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4. Закон Республики Беларусь от 04.01.2014 № 122-З </a:t>
            </a:r>
            <a:r>
              <a:rPr lang="ru-RU" sz="1600" i="1" dirty="0" smtClean="0">
                <a:solidFill>
                  <a:schemeClr val="tx1"/>
                </a:solidFill>
              </a:rPr>
              <a:t>«Об основах деятельности по профилактике правонарушений».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5. Постановление Совета Министров Республики Беларусь от 15.01.2019 № 22 </a:t>
            </a:r>
            <a:r>
              <a:rPr lang="ru-RU" sz="1600" i="1" dirty="0" smtClean="0">
                <a:solidFill>
                  <a:schemeClr val="tx1"/>
                </a:solidFill>
              </a:rPr>
              <a:t>«О признании детей находящимися в социально опасном положении».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Постановление Министерства образования Республики Беларусь от 31.12.2020 № 312 </a:t>
            </a:r>
            <a:r>
              <a:rPr lang="ru-RU" i="1" dirty="0" smtClean="0">
                <a:hlinkClick r:id="rId2"/>
              </a:rPr>
              <a:t>«Об утверждении Программы непрерывного воспитания детей и учащейся молодежи на 2021–2025 гг.</a:t>
            </a:r>
            <a:endParaRPr lang="ru-RU" dirty="0" smtClean="0"/>
          </a:p>
          <a:p>
            <a:r>
              <a:rPr lang="ru-RU" dirty="0" smtClean="0"/>
              <a:t>7. Постановление Министерства образования Республики Беларусь 25.11.2004 № 70 </a:t>
            </a:r>
            <a:r>
              <a:rPr lang="ru-RU" i="1" dirty="0" smtClean="0"/>
              <a:t>«Об</a:t>
            </a:r>
            <a:r>
              <a:rPr lang="be-BY" i="1" dirty="0" smtClean="0"/>
              <a:t> утверждении Инструкции о порядке определения тарифицируемых часов организационно-воспитательной работы и дополнительного контроля учебной деятельности учащихся в учреждениях образования»</a:t>
            </a:r>
            <a:r>
              <a:rPr lang="ru-RU" dirty="0" smtClean="0"/>
              <a:t> (в ред. постановлений Минобразования от 07.10.2008 </a:t>
            </a:r>
            <a:r>
              <a:rPr lang="ru-RU" dirty="0" smtClean="0">
                <a:hlinkClick r:id="rId3"/>
              </a:rPr>
              <a:t>№ 102</a:t>
            </a:r>
            <a:r>
              <a:rPr lang="ru-RU" dirty="0" smtClean="0"/>
              <a:t>, от 07.10.2011 </a:t>
            </a:r>
            <a:r>
              <a:rPr lang="ru-RU" dirty="0" smtClean="0">
                <a:hlinkClick r:id="rId4"/>
              </a:rPr>
              <a:t>№ 269</a:t>
            </a:r>
            <a:r>
              <a:rPr lang="ru-RU" dirty="0" smtClean="0"/>
              <a:t>, от 22.07.2013 </a:t>
            </a:r>
            <a:r>
              <a:rPr lang="ru-RU" dirty="0" smtClean="0">
                <a:hlinkClick r:id="rId5"/>
              </a:rPr>
              <a:t>№ 52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8. Постановление Министерства образования Республики Беларусь 25.11.2004 № 70 </a:t>
            </a:r>
            <a:r>
              <a:rPr lang="ru-RU" i="1" dirty="0" smtClean="0"/>
              <a:t>«Об</a:t>
            </a:r>
            <a:r>
              <a:rPr lang="be-BY" i="1" dirty="0" smtClean="0"/>
              <a:t> утверждении Инструкции о порядке определения тарифицируемых часов организационно-воспитательной работы и дополнительного контроля учебной деятельности учащихся в учреждениях образования»</a:t>
            </a:r>
            <a:r>
              <a:rPr lang="ru-RU" dirty="0" smtClean="0"/>
              <a:t> (в ред. постановлений Минобразования от 07.10.2008 </a:t>
            </a:r>
            <a:r>
              <a:rPr lang="ru-RU" dirty="0" smtClean="0">
                <a:hlinkClick r:id="rId3"/>
              </a:rPr>
              <a:t>№ 102</a:t>
            </a:r>
            <a:r>
              <a:rPr lang="ru-RU" dirty="0" smtClean="0"/>
              <a:t>, от 07.10.2011 </a:t>
            </a:r>
            <a:r>
              <a:rPr lang="ru-RU" dirty="0" smtClean="0">
                <a:hlinkClick r:id="rId4"/>
              </a:rPr>
              <a:t>№ 269</a:t>
            </a:r>
            <a:r>
              <a:rPr lang="ru-RU" dirty="0" smtClean="0"/>
              <a:t>, от 22.07.2013 </a:t>
            </a:r>
            <a:r>
              <a:rPr lang="ru-RU" dirty="0" smtClean="0">
                <a:hlinkClick r:id="rId5"/>
              </a:rPr>
              <a:t>№ 52</a:t>
            </a:r>
            <a:r>
              <a:rPr lang="ru-RU" dirty="0" smtClean="0"/>
              <a:t>). </a:t>
            </a:r>
          </a:p>
          <a:p>
            <a:r>
              <a:rPr lang="be-BY" dirty="0" smtClean="0"/>
              <a:t>9. Приказ Министра образования Республики Беларусь от 19</a:t>
            </a:r>
            <a:r>
              <a:rPr lang="ru-RU" dirty="0" smtClean="0"/>
              <a:t>.01.</a:t>
            </a:r>
            <a:r>
              <a:rPr lang="be-BY" dirty="0" smtClean="0"/>
              <a:t>2017 № 21 </a:t>
            </a:r>
            <a:r>
              <a:rPr lang="be-BY" i="1" dirty="0" smtClean="0"/>
              <a:t>«О совершенствовании организации шестого школьного дня».</a:t>
            </a:r>
          </a:p>
          <a:p>
            <a:r>
              <a:rPr lang="ru-RU" dirty="0" smtClean="0"/>
              <a:t> 10. Инструктивно-методическое письмо «О</a:t>
            </a:r>
            <a:r>
              <a:rPr lang="ru-RU" i="1" dirty="0" smtClean="0"/>
              <a:t>б организации классного руководства и работы куратора учебной группы</a:t>
            </a:r>
            <a:r>
              <a:rPr lang="ru-RU" dirty="0" smtClean="0"/>
              <a:t> </a:t>
            </a:r>
            <a:r>
              <a:rPr lang="ru-RU" i="1" dirty="0" smtClean="0"/>
              <a:t>в учреждениях образования».</a:t>
            </a:r>
          </a:p>
          <a:p>
            <a:r>
              <a:rPr lang="ru-RU" i="1" dirty="0" smtClean="0"/>
              <a:t>11. </a:t>
            </a:r>
            <a:r>
              <a:rPr lang="ru-RU" dirty="0" smtClean="0"/>
              <a:t>Инструктивно-методическое письмо </a:t>
            </a:r>
            <a:r>
              <a:rPr lang="ru-RU" i="1" dirty="0" smtClean="0"/>
              <a:t>«О дополнительных мерах по совершенствованию работы учреждений образования в шестой школьный день».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3528" y="363087"/>
            <a:ext cx="8064896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12. Методические рекомендации 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Планирование воспитательной работы и ее учет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13. Методические рекомендации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по организации деятельности совета учреждения образования по профилактике безнадзорности и правонарушений несовершеннолетних.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14. Методические рекомендации по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организации и проведению информационного часа в учреждениях образования.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15. Методические рекомендации </a:t>
            </a:r>
            <a:r>
              <a:rPr lang="ru-RU" sz="2000" i="1" dirty="0" smtClean="0"/>
              <a:t>по организации работы с учащимися, родителями учащихся (законными представителями) по учебным предметам, мероприятий </a:t>
            </a:r>
            <a:r>
              <a:rPr lang="ru-RU" sz="2000" i="1" dirty="0" err="1" smtClean="0"/>
              <a:t>профориентационной</a:t>
            </a:r>
            <a:r>
              <a:rPr lang="ru-RU" sz="2000" i="1" dirty="0" smtClean="0"/>
              <a:t> направленности в шестой школьный день.</a:t>
            </a:r>
            <a:r>
              <a:rPr lang="ru-RU" sz="2000" dirty="0" smtClean="0"/>
              <a:t> Рекомендации </a:t>
            </a:r>
            <a:r>
              <a:rPr lang="ru-RU" sz="2000" i="1" dirty="0" smtClean="0"/>
              <a:t>по организации деятельности классного руководителя.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16. Методические рекомендации </a:t>
            </a:r>
            <a:r>
              <a:rPr lang="ru-RU" sz="2000" i="1" dirty="0" smtClean="0"/>
              <a:t>по организации индивидуальной профилактической работы с обучающимися в учреждениях образования</a:t>
            </a:r>
            <a:r>
              <a:rPr lang="ru-RU" sz="2000" dirty="0" smtClean="0"/>
              <a:t> (приложение к письму Министерства образования Республики Беларусь от 20.07.2018 № 05-01-21/6205/</a:t>
            </a:r>
            <a:r>
              <a:rPr lang="ru-RU" sz="2000" dirty="0" err="1" smtClean="0"/>
              <a:t>дс</a:t>
            </a:r>
            <a:r>
              <a:rPr lang="ru-RU" sz="2000" dirty="0" smtClean="0"/>
              <a:t>/). </a:t>
            </a:r>
          </a:p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 smtClean="0"/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</a:pPr>
            <a:endParaRPr lang="ru-RU" sz="1600" dirty="0" smtClean="0"/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endParaRPr kumimoji="0" lang="ru-RU" sz="15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0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400" dirty="0" smtClean="0"/>
              <a:t>Постановлением Министерства образования Республики Беларусь от 31.12.2020 № 312 </a:t>
            </a:r>
            <a:r>
              <a:rPr lang="ru-RU" sz="2400" i="1" dirty="0" smtClean="0">
                <a:hlinkClick r:id="rId2"/>
              </a:rPr>
              <a:t>«Об утверждении Программы непрерывного воспитания детей и учащейся молодежи на 2021–2025 гг.</a:t>
            </a:r>
            <a:r>
              <a:rPr lang="ru-RU" sz="2400" i="1" dirty="0" smtClean="0"/>
              <a:t>», утверждена новая Программа непрерывного воспитания, которая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>разработана в соответствии с Кодексом Республики Беларусь об образовании, Концепцией непрерывного воспитания детей и учащейся молодежи. </a:t>
            </a:r>
            <a:br>
              <a:rPr lang="ru-RU" sz="2700" dirty="0" smtClean="0"/>
            </a:br>
            <a:r>
              <a:rPr lang="ru-RU" sz="28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определяет основные направления воспитания обучающихся в Республике Беларусь на 2021 – 2025 гг. и мероприятия по их реализации.</a:t>
            </a:r>
            <a:br>
              <a:rPr lang="ru-RU" sz="28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https://adu.by/images/2021/03/programma-vospitaniya-2021-2025.pdf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1. областной </a:t>
            </a:r>
            <a:r>
              <a:rPr lang="ru-RU" sz="1800" dirty="0" err="1" smtClean="0">
                <a:solidFill>
                  <a:schemeClr val="tx1"/>
                </a:solidFill>
              </a:rPr>
              <a:t>консультпункт</a:t>
            </a:r>
            <a:r>
              <a:rPr lang="ru-RU" sz="1800" dirty="0" smtClean="0">
                <a:solidFill>
                  <a:schemeClr val="tx1"/>
                </a:solidFill>
              </a:rPr>
              <a:t> по проблемам воспитания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hlinkClick r:id="rId2"/>
              </a:rPr>
              <a:t> http://groiro.by/3441-prodolzhaet-rabotu-oblastnoy-konsultpunkt-po-problemam-vospitaniya.html </a:t>
            </a:r>
            <a:r>
              <a:rPr lang="ru-RU" sz="1800" dirty="0" smtClean="0">
                <a:solidFill>
                  <a:schemeClr val="tx1"/>
                </a:solidFill>
                <a:hlinkClick r:id="rId2"/>
              </a:rPr>
              <a:t/>
            </a:r>
            <a:br>
              <a:rPr lang="ru-RU" sz="1800" dirty="0" smtClean="0">
                <a:solidFill>
                  <a:schemeClr val="tx1"/>
                </a:solidFill>
                <a:hlinkClick r:id="rId2"/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 вкладка «Воспитательная работа» на сайте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ГУО «Гродненский областной институт развития образования»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hlinkClick r:id="rId3"/>
              </a:rPr>
              <a:t> http://groiro.by/1483-metodicheskaya-pomosch.html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3. виртуальная школа «Успешное </a:t>
            </a:r>
            <a:r>
              <a:rPr lang="ru-RU" sz="1800" dirty="0" err="1" smtClean="0">
                <a:solidFill>
                  <a:schemeClr val="tx1"/>
                </a:solidFill>
              </a:rPr>
              <a:t>родительство</a:t>
            </a:r>
            <a:r>
              <a:rPr lang="ru-RU" sz="1800" dirty="0" smtClean="0">
                <a:solidFill>
                  <a:schemeClr val="tx1"/>
                </a:solidFill>
              </a:rPr>
              <a:t>» 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https://sites.google.com/view/roditel/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4. материалы областного ресурсного центра информационных технологий СШ № 1 г. Лиды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hlinkClick r:id="rId5"/>
              </a:rPr>
              <a:t>http://www.sch1.lida.by/index.php?option=com_content&amp;view=section&amp;layout=blog&amp;id=10&amp;Itemid=84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5. материалы областного ресурсного центра «Классный руководитель в социальной сети» </a:t>
            </a:r>
            <a:r>
              <a:rPr lang="en-US" sz="1800" dirty="0" smtClean="0">
                <a:solidFill>
                  <a:schemeClr val="tx1"/>
                </a:solidFill>
                <a:hlinkClick r:id="rId6"/>
              </a:rPr>
              <a:t>https://chechettt.wixsite.com/centr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6. единая платформа по патриотическому воспитанию </a:t>
            </a:r>
            <a:r>
              <a:rPr lang="ru-RU" sz="2000" i="1" u="sng" dirty="0" smtClean="0">
                <a:hlinkClick r:id="rId7"/>
              </a:rPr>
              <a:t>https://patriot.rcek.by/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Классному </a:t>
            </a:r>
            <a:r>
              <a:rPr lang="ru-RU" sz="2000" smtClean="0">
                <a:solidFill>
                  <a:srgbClr val="FFC000"/>
                </a:solidFill>
              </a:rPr>
              <a:t>руководителю при </a:t>
            </a:r>
            <a:r>
              <a:rPr lang="ru-RU" sz="2000" dirty="0" smtClean="0">
                <a:solidFill>
                  <a:srgbClr val="FFC000"/>
                </a:solidFill>
              </a:rPr>
              <a:t>организации воспитательной работы предлагаются в помощь следующие ресурсы:</a:t>
            </a:r>
          </a:p>
          <a:p>
            <a:endParaRPr lang="ru-RU" sz="2000" dirty="0">
              <a:solidFill>
                <a:srgbClr val="FFC000"/>
              </a:solidFill>
            </a:endParaRPr>
          </a:p>
          <a:p>
            <a:endParaRPr lang="ru-RU" sz="2000" dirty="0" smtClean="0">
              <a:solidFill>
                <a:srgbClr val="FFC000"/>
              </a:solidFill>
            </a:endParaRPr>
          </a:p>
          <a:p>
            <a:endParaRPr lang="ru-RU" sz="2000" dirty="0" smtClean="0">
              <a:solidFill>
                <a:srgbClr val="FFC000"/>
              </a:solidFill>
            </a:endParaRPr>
          </a:p>
          <a:p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543</TotalTime>
  <Words>470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                                       </vt:lpstr>
      <vt:lpstr>Особое внимание при организации воспитательной и идеологической работы в учреждениях общего среднего образования в 2021/2022 учебном году необходимо уделить идеологическому, гражданскому и патриотическому воспитанию, воспитанию информационной культуры обучающихся, организации и проведению мероприятий в рамках Года народного единства. При планировании воспитательной работы в учреждениях образования необходимо опираться на календарь государственных праздников, праздничных дней, памятных и праздничных дат (приложение 1 к инструктивно-методическому письму)</vt:lpstr>
      <vt:lpstr>Актуальные направления социальной воспитательной и идеологической работы в 2021/2022 учебном году:</vt:lpstr>
      <vt:lpstr>           Перечень нормативных правовых актов и информационно-аналитических материалов по актуальным направлениям воспитательной и идеологической работы в учреждениях общего среднего образования размещен в ИМП на 2021/2021 учебный год (Приложение 1) </vt:lpstr>
      <vt:lpstr>Основные документы, которыми необходимо владеть классному руководителю:   Кодекс Республики Беларусь об образовании от 13.01.2011. Закон Республики Беларусь «О правах ребенка» от 19.11.1993 № 2570-XII.   1. Методическими рекомендациями по организации индивидуальной профилактической работы с обучающимися в учреждениях образования (письмо Министерства образования Республики Беларусь от 20.07.2018 № 05-01-21/6205/дс)    2. Алгоритмом информирования педагогическими работниками родителей, опекунов, попечителей обучающихся и (или) сотрудников органов внутренних дел о наличии признаков насилия в отношении несовершеннолетних (http://adu.by / Главная / Образовательный процесс. 2021/2022 учебный год / Социально-педагогическая и психологическая служба учреждения образования)  3.  Закон Республики Беларусь от 09.01.2017 № 18-З О внесении дополнений и изменений в Закон Республики Беларусь «Об основах системы профилактики безнадзорности и правонарушений несовершеннолетних». 4. Закон Республики Беларусь от 04.01.2014 № 122-З «Об основах деятельности по профилактике правонарушений».  5. Постановление Совета Министров Республики Беларусь от 15.01.2019 № 22 «О признании детей находящимися в социально опасном положении».   </vt:lpstr>
      <vt:lpstr>Слайд 6</vt:lpstr>
      <vt:lpstr>Слайд 7</vt:lpstr>
      <vt:lpstr>      Постановлением Министерства образования Республики Беларусь от 31.12.2020 № 312 «Об утверждении Программы непрерывного воспитания детей и учащейся молодежи на 2021–2025 гг.», утверждена новая Программа непрерывного воспитания, которая   разработана в соответствии с Кодексом Республики Беларусь об образовании, Концепцией непрерывного воспитания детей и учащейся молодежи.  Программа определяет основные направления воспитания обучающихся в Республике Беларусь на 2021 – 2025 гг. и мероприятия по их реализации.  https://adu.by/images/2021/03/programma-vospitaniya-2021-2025.pdf     </vt:lpstr>
      <vt:lpstr>1. областной консультпункт по проблемам воспитания  http://groiro.by/3441-prodolzhaet-rabotu-oblastnoy-konsultpunkt-po-problemam-vospitaniya.html   2. вкладка «Воспитательная работа» на сайте  ГУО «Гродненский областной институт развития образования»  http://groiro.by/1483-metodicheskaya-pomosch.html    3. виртуальная школа «Успешное родительство» https://sites.google.com/view/roditel/   4. материалы областного ресурсного центра информационных технологий СШ № 1 г. Лиды   http://www.sch1.lida.by/index.php?option=com_content&amp;view=section&amp;layout=blog&amp;id=10&amp;Itemid=84   5. материалы областного ресурсного центра «Классный руководитель в социальной сети» https://chechettt.wixsite.com/centr  6. единая платформа по патриотическому воспитанию https://patriot.rcek.by/    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воспитательной работы в классном коллективе</dc:title>
  <dc:creator>Dyatlov</dc:creator>
  <cp:lastModifiedBy>Dyatlov</cp:lastModifiedBy>
  <cp:revision>63</cp:revision>
  <dcterms:created xsi:type="dcterms:W3CDTF">2021-03-03T06:37:36Z</dcterms:created>
  <dcterms:modified xsi:type="dcterms:W3CDTF">2021-09-03T09:44:38Z</dcterms:modified>
</cp:coreProperties>
</file>